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259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21EF-A161-4FA2-995F-EBC7F503177E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8560-F318-4CB0-9D75-CD8F14AED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09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21EF-A161-4FA2-995F-EBC7F503177E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8560-F318-4CB0-9D75-CD8F14AED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86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21EF-A161-4FA2-995F-EBC7F503177E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8560-F318-4CB0-9D75-CD8F14AED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41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21EF-A161-4FA2-995F-EBC7F503177E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8560-F318-4CB0-9D75-CD8F14AED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943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21EF-A161-4FA2-995F-EBC7F503177E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8560-F318-4CB0-9D75-CD8F14AED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64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21EF-A161-4FA2-995F-EBC7F503177E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8560-F318-4CB0-9D75-CD8F14AED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65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21EF-A161-4FA2-995F-EBC7F503177E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8560-F318-4CB0-9D75-CD8F14AED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26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21EF-A161-4FA2-995F-EBC7F503177E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8560-F318-4CB0-9D75-CD8F14AED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398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21EF-A161-4FA2-995F-EBC7F503177E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8560-F318-4CB0-9D75-CD8F14AED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6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21EF-A161-4FA2-995F-EBC7F503177E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8560-F318-4CB0-9D75-CD8F14AED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5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21EF-A161-4FA2-995F-EBC7F503177E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8560-F318-4CB0-9D75-CD8F14AED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6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F21EF-A161-4FA2-995F-EBC7F503177E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68560-F318-4CB0-9D75-CD8F14AED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6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jpeg"/><Relationship Id="rId18" Type="http://schemas.openxmlformats.org/officeDocument/2006/relationships/image" Target="../media/image19.jpe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12" Type="http://schemas.openxmlformats.org/officeDocument/2006/relationships/image" Target="../media/image13.jpe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4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image" Target="../media/image10.png"/><Relationship Id="rId1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Face 3"/>
          <p:cNvSpPr/>
          <p:nvPr/>
        </p:nvSpPr>
        <p:spPr>
          <a:xfrm>
            <a:off x="831669" y="3505200"/>
            <a:ext cx="2209800" cy="2133600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209800"/>
            <a:ext cx="7772400" cy="1069975"/>
          </a:xfrm>
        </p:spPr>
        <p:txBody>
          <a:bodyPr/>
          <a:lstStyle/>
          <a:p>
            <a:r>
              <a:rPr lang="en-US" dirty="0" smtClean="0"/>
              <a:t>MOOC Online Support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17423"/>
            <a:ext cx="6400800" cy="1295400"/>
          </a:xfrm>
        </p:spPr>
        <p:txBody>
          <a:bodyPr/>
          <a:lstStyle/>
          <a:p>
            <a:pPr algn="r"/>
            <a:r>
              <a:rPr lang="en-US" dirty="0" smtClean="0"/>
              <a:t>Stephen Downes</a:t>
            </a:r>
          </a:p>
          <a:p>
            <a:pPr algn="r"/>
            <a:r>
              <a:rPr lang="en-US" dirty="0" smtClean="0"/>
              <a:t>September 10, 2012</a:t>
            </a:r>
            <a:endParaRPr lang="en-US" dirty="0"/>
          </a:p>
        </p:txBody>
      </p:sp>
      <p:pic>
        <p:nvPicPr>
          <p:cNvPr id="5122" name="Picture 2" descr="https://encrypted-tbn0.google.com/images?q=tbn:ANd9GcQM_as_0kuVEAJAw2zE8OuehZ3AEf13y5RIz_L-zPvdcMpfTIG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199" y="8709"/>
            <a:ext cx="3505200" cy="2245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demo.downes.ca/images/grsshopper_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02671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1889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62400" y="3429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Traditional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Course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Website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6324600" y="3352800"/>
            <a:ext cx="609600" cy="533400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miley Face 5"/>
          <p:cNvSpPr/>
          <p:nvPr/>
        </p:nvSpPr>
        <p:spPr>
          <a:xfrm>
            <a:off x="6135189" y="4343400"/>
            <a:ext cx="609600" cy="533400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iley Face 6"/>
          <p:cNvSpPr/>
          <p:nvPr/>
        </p:nvSpPr>
        <p:spPr>
          <a:xfrm>
            <a:off x="5867400" y="2286000"/>
            <a:ext cx="609600" cy="533400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5029200" y="4876800"/>
            <a:ext cx="609600" cy="533400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iley Face 8"/>
          <p:cNvSpPr/>
          <p:nvPr/>
        </p:nvSpPr>
        <p:spPr>
          <a:xfrm>
            <a:off x="3581400" y="4800600"/>
            <a:ext cx="609600" cy="533400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iley Face 9"/>
          <p:cNvSpPr/>
          <p:nvPr/>
        </p:nvSpPr>
        <p:spPr>
          <a:xfrm>
            <a:off x="2362200" y="3848100"/>
            <a:ext cx="609600" cy="533400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iley Face 10"/>
          <p:cNvSpPr/>
          <p:nvPr/>
        </p:nvSpPr>
        <p:spPr>
          <a:xfrm>
            <a:off x="2680063" y="2743200"/>
            <a:ext cx="609600" cy="533400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iley Face 12"/>
          <p:cNvSpPr/>
          <p:nvPr/>
        </p:nvSpPr>
        <p:spPr>
          <a:xfrm>
            <a:off x="4114800" y="2286000"/>
            <a:ext cx="609600" cy="533400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486400" y="2971800"/>
            <a:ext cx="381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486400" y="3657600"/>
            <a:ext cx="648789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5486400" y="41910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4953000" y="4267200"/>
            <a:ext cx="228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419600" y="2895600"/>
            <a:ext cx="76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352800" y="3276600"/>
            <a:ext cx="533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124200" y="3962400"/>
            <a:ext cx="762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4038600" y="4267200"/>
            <a:ext cx="304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90600" y="57912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Most online courses are based on websites (even </a:t>
            </a:r>
            <a:r>
              <a:rPr lang="en-US" sz="2400" dirty="0" err="1" smtClean="0"/>
              <a:t>Coursera</a:t>
            </a:r>
            <a:r>
              <a:rPr lang="en-US" sz="2400" dirty="0" smtClean="0"/>
              <a:t>, </a:t>
            </a:r>
            <a:r>
              <a:rPr lang="en-US" sz="2400" dirty="0"/>
              <a:t>K</a:t>
            </a:r>
            <a:r>
              <a:rPr lang="en-US" sz="2400" dirty="0" smtClean="0"/>
              <a:t>lan and </a:t>
            </a:r>
            <a:r>
              <a:rPr lang="en-US" sz="2400" dirty="0" err="1" smtClean="0"/>
              <a:t>Udemy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3707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Massive Open Online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10743" y="3682637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Site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6324600" y="3352800"/>
            <a:ext cx="609600" cy="533400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miley Face 5"/>
          <p:cNvSpPr/>
          <p:nvPr/>
        </p:nvSpPr>
        <p:spPr>
          <a:xfrm>
            <a:off x="6135189" y="4343400"/>
            <a:ext cx="609600" cy="533400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iley Face 6"/>
          <p:cNvSpPr/>
          <p:nvPr/>
        </p:nvSpPr>
        <p:spPr>
          <a:xfrm>
            <a:off x="5867400" y="2286000"/>
            <a:ext cx="609600" cy="533400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5029200" y="4876800"/>
            <a:ext cx="609600" cy="533400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iley Face 8"/>
          <p:cNvSpPr/>
          <p:nvPr/>
        </p:nvSpPr>
        <p:spPr>
          <a:xfrm>
            <a:off x="3581400" y="4800600"/>
            <a:ext cx="609600" cy="533400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iley Face 9"/>
          <p:cNvSpPr/>
          <p:nvPr/>
        </p:nvSpPr>
        <p:spPr>
          <a:xfrm>
            <a:off x="2362200" y="3848100"/>
            <a:ext cx="609600" cy="533400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iley Face 10"/>
          <p:cNvSpPr/>
          <p:nvPr/>
        </p:nvSpPr>
        <p:spPr>
          <a:xfrm>
            <a:off x="2680063" y="2743200"/>
            <a:ext cx="609600" cy="533400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iley Face 12"/>
          <p:cNvSpPr/>
          <p:nvPr/>
        </p:nvSpPr>
        <p:spPr>
          <a:xfrm>
            <a:off x="4114800" y="2286000"/>
            <a:ext cx="609600" cy="533400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067300" y="2971800"/>
            <a:ext cx="8001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067300" y="3657600"/>
            <a:ext cx="1067890" cy="177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5181600" y="4038600"/>
            <a:ext cx="838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4953000" y="4267200"/>
            <a:ext cx="228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419600" y="2895600"/>
            <a:ext cx="152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352800" y="3276600"/>
            <a:ext cx="7620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124200" y="3962400"/>
            <a:ext cx="914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4038600" y="4267200"/>
            <a:ext cx="304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429000" y="3124200"/>
            <a:ext cx="2819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3124200" y="2743200"/>
            <a:ext cx="26670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352800" y="2667000"/>
            <a:ext cx="685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5467350" y="3048000"/>
            <a:ext cx="55245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4310743" y="3835037"/>
            <a:ext cx="1937657" cy="1041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2971800" y="2819400"/>
            <a:ext cx="1219200" cy="1015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 flipV="1">
            <a:off x="6096000" y="3009900"/>
            <a:ext cx="152400" cy="1257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 flipV="1">
            <a:off x="6324600" y="2895600"/>
            <a:ext cx="228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4838700" y="2552700"/>
            <a:ext cx="8763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2743200" y="3352800"/>
            <a:ext cx="76200" cy="3935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3124200" y="3448050"/>
            <a:ext cx="609600" cy="1276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4457700" y="5143500"/>
            <a:ext cx="46264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3124200" y="4267200"/>
            <a:ext cx="28194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2895600" y="4381500"/>
            <a:ext cx="609600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5791200" y="4876800"/>
            <a:ext cx="343989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62000" y="5714999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MOOC is a Web, not a Website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4524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Underlying MOOC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3218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742072" y="3259121"/>
            <a:ext cx="914400" cy="914400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iley Face 4"/>
          <p:cNvSpPr/>
          <p:nvPr/>
        </p:nvSpPr>
        <p:spPr>
          <a:xfrm>
            <a:off x="6934200" y="3198223"/>
            <a:ext cx="914400" cy="914400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038600" y="2362200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Site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752600" y="2664823"/>
            <a:ext cx="2133600" cy="6879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872446" y="2588623"/>
            <a:ext cx="19050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1828800" y="3716321"/>
            <a:ext cx="4800600" cy="361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miley Face 12"/>
          <p:cNvSpPr/>
          <p:nvPr/>
        </p:nvSpPr>
        <p:spPr>
          <a:xfrm>
            <a:off x="3581400" y="4953000"/>
            <a:ext cx="914400" cy="914400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752600" y="4092298"/>
            <a:ext cx="1676400" cy="10131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33400" y="2145268"/>
            <a:ext cx="2743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1. First student creates resource </a:t>
            </a:r>
            <a:r>
              <a:rPr lang="en-US" dirty="0" smtClean="0"/>
              <a:t>and sends info to course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377373" y="2334679"/>
            <a:ext cx="28522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2. Second student sees resource info in newsletter and RSS feed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045194" y="3250191"/>
            <a:ext cx="22175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3. Second student accesses the resource directly 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872446" y="5029200"/>
            <a:ext cx="304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4. Second student finds link to third student’s resource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42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Student’s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3962400" y="3352800"/>
            <a:ext cx="914400" cy="914400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0" y="2514600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Site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miley Face 6"/>
          <p:cNvSpPr/>
          <p:nvPr/>
        </p:nvSpPr>
        <p:spPr>
          <a:xfrm>
            <a:off x="1981200" y="3276600"/>
            <a:ext cx="513472" cy="515921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1981200" y="4648200"/>
            <a:ext cx="513472" cy="515921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miley Face 8"/>
          <p:cNvSpPr/>
          <p:nvPr/>
        </p:nvSpPr>
        <p:spPr>
          <a:xfrm>
            <a:off x="3006467" y="2323073"/>
            <a:ext cx="513472" cy="515921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iley Face 9"/>
          <p:cNvSpPr/>
          <p:nvPr/>
        </p:nvSpPr>
        <p:spPr>
          <a:xfrm>
            <a:off x="3276600" y="5257800"/>
            <a:ext cx="513472" cy="515921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iley Face 10"/>
          <p:cNvSpPr/>
          <p:nvPr/>
        </p:nvSpPr>
        <p:spPr>
          <a:xfrm>
            <a:off x="5368834" y="5151057"/>
            <a:ext cx="513472" cy="515921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iley Face 11"/>
          <p:cNvSpPr/>
          <p:nvPr/>
        </p:nvSpPr>
        <p:spPr>
          <a:xfrm>
            <a:off x="5847472" y="3664129"/>
            <a:ext cx="513472" cy="515921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3519939" y="2838994"/>
            <a:ext cx="442461" cy="4376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876800" y="2971800"/>
            <a:ext cx="381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067300" y="3922089"/>
            <a:ext cx="571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724400" y="4343400"/>
            <a:ext cx="644434" cy="8076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3741169" y="4419600"/>
            <a:ext cx="297431" cy="7314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590800" y="4038600"/>
            <a:ext cx="1199272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2667000" y="3534560"/>
            <a:ext cx="1123072" cy="1295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629400" y="3922089"/>
            <a:ext cx="685800" cy="1165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6324600" y="2514600"/>
            <a:ext cx="838200" cy="664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5943600" y="19050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104208" y="5562600"/>
            <a:ext cx="753792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1219200" y="52578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1066800" y="4876800"/>
            <a:ext cx="685800" cy="293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 flipV="1">
            <a:off x="1219200" y="3276600"/>
            <a:ext cx="609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51" y="377190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43" y="2859677"/>
            <a:ext cx="583474" cy="583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8111" y="2438400"/>
            <a:ext cx="54365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253" y="5515759"/>
            <a:ext cx="532965" cy="522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43" y="4724399"/>
            <a:ext cx="408312" cy="439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700" y="1600200"/>
            <a:ext cx="482600" cy="519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80" y="5535913"/>
            <a:ext cx="4826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723042" y="61722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range of different resources and services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2197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Provider Perspective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57600" y="3657600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Site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2133600"/>
            <a:ext cx="583474" cy="583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865" y="2869339"/>
            <a:ext cx="408312" cy="439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746" y="2904528"/>
            <a:ext cx="4826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538" y="2214124"/>
            <a:ext cx="532965" cy="522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834" y="5413399"/>
            <a:ext cx="393700" cy="480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346" y="4816199"/>
            <a:ext cx="44767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437" y="4781518"/>
            <a:ext cx="4286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624" y="5358004"/>
            <a:ext cx="4762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Smiley Face 12"/>
          <p:cNvSpPr/>
          <p:nvPr/>
        </p:nvSpPr>
        <p:spPr>
          <a:xfrm>
            <a:off x="6019800" y="2115796"/>
            <a:ext cx="513472" cy="515921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iley Face 13"/>
          <p:cNvSpPr/>
          <p:nvPr/>
        </p:nvSpPr>
        <p:spPr>
          <a:xfrm>
            <a:off x="6858000" y="2145042"/>
            <a:ext cx="513472" cy="515921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iley Face 14"/>
          <p:cNvSpPr/>
          <p:nvPr/>
        </p:nvSpPr>
        <p:spPr>
          <a:xfrm>
            <a:off x="6328853" y="2971800"/>
            <a:ext cx="513472" cy="515921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iley Face 15"/>
          <p:cNvSpPr/>
          <p:nvPr/>
        </p:nvSpPr>
        <p:spPr>
          <a:xfrm>
            <a:off x="7239000" y="2869339"/>
            <a:ext cx="513472" cy="515921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438400" y="4114800"/>
            <a:ext cx="11430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514600" y="2971800"/>
            <a:ext cx="990600" cy="5159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419600" y="2869339"/>
            <a:ext cx="1600200" cy="7120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9481" y="4391191"/>
            <a:ext cx="485775" cy="514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 descr="https://encrypted-tbn2.google.com/images?q=tbn:ANd9GcTua-Kkq1RAYUSwbbL7C47_MEy3jQ-gxmSkWd70OZRLvx2Tcx3E8w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557273"/>
            <a:ext cx="4953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encrypted-tbn1.google.com/images?q=tbn:ANd9GcQPlT7jx69pZpJtGXhNAF2MB6YnNQXUmQC8KBAsOKbMdsw8uaDrVw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313" y="5089009"/>
            <a:ext cx="502586" cy="502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Straight Arrow Connector 19"/>
          <p:cNvCxnSpPr/>
          <p:nvPr/>
        </p:nvCxnSpPr>
        <p:spPr>
          <a:xfrm>
            <a:off x="7239000" y="3810000"/>
            <a:ext cx="132472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5943600" y="4953000"/>
            <a:ext cx="762000" cy="2067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4191000" y="4343400"/>
            <a:ext cx="533400" cy="8163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60" name="Picture 12" descr="https://encrypted-tbn0.google.com/images?q=tbn:ANd9GcQ93z2g8LHIIid5yDD_Ppq-xh114y5t_dWCy79CTOlrrxEBgJMTrA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251375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s://encrypted-tbn3.google.com/images?q=tbn:ANd9GcQkPH6J4Wkvt_ZajEE7J7CDLPlYtvlL1chaTp6R0Wq0AaMwOZD_2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40857" flipV="1">
            <a:off x="2710896" y="3240060"/>
            <a:ext cx="241934" cy="160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2797456" y="2223008"/>
            <a:ext cx="9231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Student</a:t>
            </a:r>
          </a:p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555609" y="5098129"/>
            <a:ext cx="9085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Course</a:t>
            </a:r>
          </a:p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508980" y="1930510"/>
            <a:ext cx="12126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Subscribed</a:t>
            </a:r>
          </a:p>
          <a:p>
            <a:r>
              <a:rPr lang="en-US" dirty="0" smtClean="0"/>
              <a:t>students</a:t>
            </a:r>
            <a:endParaRPr lang="en-US" dirty="0"/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294" y="3038851"/>
            <a:ext cx="381000" cy="176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7526397" y="5577079"/>
            <a:ext cx="12845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Live online events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583611" y="5900244"/>
            <a:ext cx="17409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Event recordings</a:t>
            </a:r>
            <a:endParaRPr lang="en-US" dirty="0"/>
          </a:p>
        </p:txBody>
      </p:sp>
      <p:pic>
        <p:nvPicPr>
          <p:cNvPr id="2065" name="Picture 17" descr="https://encrypted-tbn0.google.com/images?q=tbn:ANd9GcRZ1QhYm2YJoioMLdE8LPeZSsD9vD-cKtSlYVbmvNd46YoizwTx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185" y="4381394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294" y="3315591"/>
            <a:ext cx="257175" cy="185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17" descr="https://encrypted-tbn0.google.com/images?q=tbn:ANd9GcRZ1QhYm2YJoioMLdE8LPeZSsD9vD-cKtSlYVbmvNd46YoizwTx"/>
          <p:cNvPicPr>
            <a:picLocks noGrp="1" noChangeAspect="1" noChangeArrowheads="1"/>
          </p:cNvPicPr>
          <p:nvPr>
            <p:ph idx="1"/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970" y="4523585"/>
            <a:ext cx="249230" cy="249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7490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gRSShopper Functionality</a:t>
            </a:r>
            <a:endParaRPr lang="en-US" dirty="0"/>
          </a:p>
        </p:txBody>
      </p:sp>
      <p:pic>
        <p:nvPicPr>
          <p:cNvPr id="3074" name="Picture 2" descr="http://demo.downes.ca/images/grsshopper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225" y="2819400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81093" y="1541383"/>
            <a:ext cx="2619307" cy="1354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Harvester</a:t>
            </a:r>
          </a:p>
          <a:p>
            <a:r>
              <a:rPr lang="en-US" dirty="0" smtClean="0"/>
              <a:t>- atom, RSS, JSON</a:t>
            </a:r>
          </a:p>
          <a:p>
            <a:r>
              <a:rPr lang="en-US" dirty="0" smtClean="0"/>
              <a:t>- blogs, discussions, pages</a:t>
            </a:r>
          </a:p>
          <a:p>
            <a:r>
              <a:rPr lang="en-US" dirty="0" smtClean="0"/>
              <a:t>- Twitter, Facebook, </a:t>
            </a:r>
            <a:r>
              <a:rPr lang="en-US" dirty="0" err="1" smtClean="0"/>
              <a:t>etc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40971" y="4495800"/>
            <a:ext cx="2115900" cy="1354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Site Manager</a:t>
            </a:r>
          </a:p>
          <a:p>
            <a:r>
              <a:rPr lang="en-US" dirty="0" smtClean="0"/>
              <a:t>- Course pages</a:t>
            </a:r>
          </a:p>
          <a:p>
            <a:r>
              <a:rPr lang="en-US" dirty="0" smtClean="0"/>
              <a:t>- Events, etc.</a:t>
            </a:r>
          </a:p>
          <a:p>
            <a:r>
              <a:rPr lang="en-US" dirty="0" smtClean="0"/>
              <a:t>- Newsletter pages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90600" y="3581400"/>
            <a:ext cx="1535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Feed Manager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473337" y="1676400"/>
            <a:ext cx="2874633" cy="1354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User management</a:t>
            </a:r>
            <a:endParaRPr lang="en-US" sz="2800" dirty="0" smtClean="0"/>
          </a:p>
          <a:p>
            <a:r>
              <a:rPr lang="en-US" dirty="0" smtClean="0"/>
              <a:t>- Login and authentication</a:t>
            </a:r>
          </a:p>
          <a:p>
            <a:r>
              <a:rPr lang="en-US" dirty="0" smtClean="0"/>
              <a:t>- Newsletter subscription</a:t>
            </a:r>
          </a:p>
          <a:p>
            <a:r>
              <a:rPr lang="en-US" dirty="0" smtClean="0"/>
              <a:t>- Social network information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473337" y="4267200"/>
            <a:ext cx="2964594" cy="1354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Distribution</a:t>
            </a:r>
          </a:p>
          <a:p>
            <a:r>
              <a:rPr lang="en-US" dirty="0" smtClean="0"/>
              <a:t>- Email newsletter</a:t>
            </a:r>
          </a:p>
          <a:p>
            <a:r>
              <a:rPr lang="en-US" dirty="0" smtClean="0"/>
              <a:t>- RSS / Atom / JSON feeds</a:t>
            </a:r>
          </a:p>
          <a:p>
            <a:r>
              <a:rPr lang="en-US" dirty="0" smtClean="0"/>
              <a:t>- API to Twitter, Facebook, </a:t>
            </a:r>
            <a:r>
              <a:rPr lang="en-US" dirty="0" err="1" smtClean="0"/>
              <a:t>etc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953000" y="28956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724400" y="42672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3"/>
          </p:cNvCxnSpPr>
          <p:nvPr/>
        </p:nvCxnSpPr>
        <p:spPr>
          <a:xfrm>
            <a:off x="3356871" y="5172909"/>
            <a:ext cx="1977129" cy="848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6629400" y="3124200"/>
            <a:ext cx="762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590800" y="2218491"/>
            <a:ext cx="2590800" cy="14391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7" idx="2"/>
          </p:cNvCxnSpPr>
          <p:nvPr/>
        </p:nvCxnSpPr>
        <p:spPr>
          <a:xfrm flipH="1" flipV="1">
            <a:off x="1758343" y="3950732"/>
            <a:ext cx="222857" cy="5069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1524000" y="28956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124200" y="2819400"/>
            <a:ext cx="533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3200400" y="41910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899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encrypted-tbn0.google.com/images?q=tbn:ANd9GcTBjb--B3FSflNfAvE2kIROt_Vxc4nSA9gFlWM6Dc-oxZjh-Lt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727" y="2331720"/>
            <a:ext cx="5160946" cy="281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Underlying Principles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1905000"/>
            <a:ext cx="2257349" cy="14465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Autonomy</a:t>
            </a:r>
          </a:p>
          <a:p>
            <a:r>
              <a:rPr lang="en-US" sz="2000" dirty="0" smtClean="0"/>
              <a:t>- Choice of contents</a:t>
            </a:r>
          </a:p>
          <a:p>
            <a:r>
              <a:rPr lang="en-US" sz="2000" dirty="0" smtClean="0"/>
              <a:t>- Personal learning</a:t>
            </a:r>
          </a:p>
          <a:p>
            <a:r>
              <a:rPr lang="en-US" sz="2000" dirty="0" smtClean="0"/>
              <a:t>- No curriculum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3886200"/>
            <a:ext cx="2606355" cy="14465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Diversity</a:t>
            </a:r>
          </a:p>
          <a:p>
            <a:r>
              <a:rPr lang="en-US" sz="2000" dirty="0" smtClean="0"/>
              <a:t>- Multiple tools</a:t>
            </a:r>
          </a:p>
          <a:p>
            <a:r>
              <a:rPr lang="en-US" sz="2000" dirty="0" smtClean="0"/>
              <a:t>- Individual perspective</a:t>
            </a:r>
          </a:p>
          <a:p>
            <a:r>
              <a:rPr lang="en-US" sz="2000" dirty="0" smtClean="0"/>
              <a:t>- Varied content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724400" y="1828800"/>
            <a:ext cx="2211696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Openness</a:t>
            </a:r>
          </a:p>
          <a:p>
            <a:r>
              <a:rPr lang="en-US" sz="2000" dirty="0" smtClean="0"/>
              <a:t>- Open access</a:t>
            </a:r>
          </a:p>
          <a:p>
            <a:r>
              <a:rPr lang="en-US" sz="2000" dirty="0" smtClean="0"/>
              <a:t>- Open content</a:t>
            </a:r>
          </a:p>
          <a:p>
            <a:r>
              <a:rPr lang="en-US" sz="2000" dirty="0" smtClean="0"/>
              <a:t>- Open activities</a:t>
            </a:r>
          </a:p>
          <a:p>
            <a:r>
              <a:rPr lang="en-US" sz="2000" dirty="0" smtClean="0"/>
              <a:t>- Open assessment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267200" y="4343400"/>
            <a:ext cx="3092450" cy="14465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Interactivity</a:t>
            </a:r>
          </a:p>
          <a:p>
            <a:r>
              <a:rPr lang="en-US" sz="2000" dirty="0" smtClean="0"/>
              <a:t>- Encourage communication</a:t>
            </a:r>
          </a:p>
          <a:p>
            <a:r>
              <a:rPr lang="en-US" sz="2000" dirty="0" smtClean="0"/>
              <a:t>- Cooperative learning</a:t>
            </a:r>
          </a:p>
          <a:p>
            <a:r>
              <a:rPr lang="en-US" sz="2000" dirty="0" smtClean="0"/>
              <a:t>- Emergent knowledge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33853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228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MOOC Online Support</vt:lpstr>
      <vt:lpstr>Traditional Course</vt:lpstr>
      <vt:lpstr>Massive Open Online Course</vt:lpstr>
      <vt:lpstr>Underlying MOOC Support</vt:lpstr>
      <vt:lpstr>The Student’s Perspective</vt:lpstr>
      <vt:lpstr>Course Provider Perspective</vt:lpstr>
      <vt:lpstr>gRSShopper Functionality</vt:lpstr>
      <vt:lpstr>Underlying Principles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MOOC Online Support</dc:title>
  <dc:creator>Stephen Downes</dc:creator>
  <cp:lastModifiedBy>Stephen Downes</cp:lastModifiedBy>
  <cp:revision>6</cp:revision>
  <dcterms:created xsi:type="dcterms:W3CDTF">2012-09-10T13:44:43Z</dcterms:created>
  <dcterms:modified xsi:type="dcterms:W3CDTF">2012-09-10T14:44:35Z</dcterms:modified>
</cp:coreProperties>
</file>